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77" r:id="rId5"/>
    <p:sldId id="259" r:id="rId6"/>
    <p:sldId id="260" r:id="rId7"/>
    <p:sldId id="261" r:id="rId8"/>
    <p:sldId id="262" r:id="rId9"/>
    <p:sldId id="274" r:id="rId10"/>
    <p:sldId id="275" r:id="rId11"/>
    <p:sldId id="276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1CD9C-8C2E-45D6-970F-F6815EBC9848}" type="datetimeFigureOut">
              <a:rPr lang="pl-PL" smtClean="0"/>
              <a:pPr/>
              <a:t>2023-03-08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B315C-1159-4494-BB51-A9C829BFBF1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76041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0BAF53A-CDFD-4650-AFBC-77AEA7A5C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D9A7A0D7-C1F0-479B-B7CA-13EEA7E1C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28B70133-EE32-4FC0-9349-336455C22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1138B9D-7D8C-4565-83CE-7376F72B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C49C44B-8C6B-47B2-9FE4-31981B92F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0423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EC82D8A-CBD9-4ADF-B8C1-776318136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B4002DFF-34E7-4D18-81F9-1E782F39D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78E4AB7-B1A6-4364-8521-D8D7E6B93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11F20C31-D143-433A-B408-F3A143522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F5EBE4E-CC20-4E18-BFC7-34F294DE5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3480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C0149E1B-969F-4558-ADC8-CA506C16C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F3DF3538-D746-4F57-8DE1-82A922F64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B4557CB-317D-47F1-ABC2-7D6116C02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414BEF9-CB70-480E-82D7-7994E9DBB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EE2197A-FAF6-462B-BD5D-4F478ED4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7364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BF2A882-AD59-4A86-9493-6A4D727C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BE9F857-8DE4-470E-8BBB-6C8C51BDF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0CE3147-ACE0-4CCC-AF86-802957934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7F8BB9E-7084-443A-9A50-97BB1837D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37EAB22-CD21-4CD7-86E6-B84643327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1891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F7548E3-0E6E-4D98-BB77-D1FE10AF7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B655DB90-5192-4AE2-AD95-29CB4BF3C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F85E076-9F6E-49B7-B23E-3A75E893E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3401922-093A-4D50-A20B-9C721D7BD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648D833-B9EF-4447-9B82-3B874A4B2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9343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05CA519-C0D5-4E77-8B80-6EF418D66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CBDE856-21B5-4423-AF4F-D73725298A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0A67EB94-5D8E-4B0A-B016-EA5D1B3EF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470DE189-CF5F-480A-AD93-38AE9A880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1B1A994F-C423-41DE-A7D2-A0650F779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B25F42C-B31C-42B2-92D5-94B7E9D06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3237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3981252-D8F7-409A-88D4-832F6852A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7D32A6CC-3243-495E-8610-8A410AD7F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82EC5972-EAFA-44F5-9B4C-6133446D6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C7643B5C-C0D4-4704-804A-64349F49F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FC3C9CC5-9D88-457F-A686-6EC27C81C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C647DA53-70E8-4B32-87E2-696CAE87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AB8B3CE1-D6A1-487D-A7CE-F9F84B0A2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4C12A396-5FA3-4966-9C22-1EF6A4C2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1661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B2D073D-C705-4872-AD7E-AB9D504B8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E2A9CA1B-331D-4E3E-93EA-3FD0142E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53EE781F-CF9B-49E9-B2E8-1A208C58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4BF09F73-54FE-488A-95EF-88374787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6581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1BF865FF-649D-4269-B811-27A63A8A6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C429B848-5A60-4E15-A3D8-F06F989D4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BE720F38-50A3-4BBF-9FF9-DF7A1B9A3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0706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23A1DB3-670B-4420-B9CD-AB5D3718B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A915CE5-A99B-4696-8A27-3E797959D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C6DB9D12-0A7B-4003-8E9B-CB30E8C99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9EBA70D4-3636-46C6-A2B8-46E2892D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EC59187C-93B1-48E8-B97F-7FD747C58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973D4A85-29B2-4C19-B0E6-85D10FDEF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0841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B597DA1-1498-42F5-8E54-0A8C7B204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1AB43771-13C9-4990-90F3-2A396C2D5A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E780EB89-602C-4F97-B4EF-F6D67E6AB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82C0F76A-CB2E-4425-9FCE-4BCD30C8E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172E939C-1798-4EA3-9B16-23E0C3B87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D758CBA6-2C7D-4775-996C-28C6BA53B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194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95003F00-5F54-49B2-ABDC-EBB99E95D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0804B762-2ED5-4F79-8E45-7DA3261FC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5766615-A03C-4CA6-B0C0-5A2A50B8C6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C7FB4-7713-4B10-BC0D-CD89142D75C7}" type="datetimeFigureOut">
              <a:rPr lang="pl-PL" smtClean="0"/>
              <a:pPr/>
              <a:t>2023-03-08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47831EA-FCB0-44E9-B3EC-B4A46332F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71710B4-F561-4DE4-9AAD-A0CD01418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3073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Nowe przepisy o pracy zdalnej</a:t>
            </a:r>
            <a:endParaRPr lang="pl-PL" b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Dr Anna Reda-Ciszewska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3E7B5569-CE93-47AA-A2BD-09417BAA48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94651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Zaprzestanie pracy zdalnej dobrowolnej (67</a:t>
            </a:r>
            <a:r>
              <a:rPr lang="pl-PL" b="1" baseline="30000" dirty="0" smtClean="0"/>
              <a:t>22</a:t>
            </a:r>
            <a:r>
              <a:rPr lang="pl-PL" b="1" dirty="0" smtClean="0"/>
              <a:t> </a:t>
            </a:r>
            <a:r>
              <a:rPr lang="pl-PL" b="1" dirty="0" err="1" smtClean="0"/>
              <a:t>k.p</a:t>
            </a:r>
            <a:r>
              <a:rPr lang="pl-PL" b="1" dirty="0" smtClean="0"/>
              <a:t>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dirty="0" smtClean="0"/>
              <a:t>W przypadku podjęcia pracy zdalnej dobrowolnie w trakcie zatrudnienia zgodnie z art. 67</a:t>
            </a:r>
            <a:r>
              <a:rPr lang="pl-PL" baseline="30000" dirty="0" smtClean="0"/>
              <a:t>19</a:t>
            </a:r>
            <a:r>
              <a:rPr lang="pl-PL" dirty="0" smtClean="0"/>
              <a:t> § 1 </a:t>
            </a:r>
            <a:r>
              <a:rPr lang="pl-PL" dirty="0" err="1" smtClean="0"/>
              <a:t>pkt</a:t>
            </a:r>
            <a:r>
              <a:rPr lang="pl-PL" dirty="0" smtClean="0"/>
              <a:t> 2 każda ze stron umowy o pracę może wystąpić z </a:t>
            </a:r>
            <a:r>
              <a:rPr lang="pl-PL" b="1" dirty="0" smtClean="0"/>
              <a:t>wiążącym wnioskiem</a:t>
            </a:r>
            <a:r>
              <a:rPr lang="pl-PL" dirty="0" smtClean="0"/>
              <a:t>, złożonym w postaci papierowej lub elektronicznej, o zaprzestanie wykonywania pracy zdalnej i przywrócenie poprzednich warunków wykonywania pracy. </a:t>
            </a:r>
          </a:p>
          <a:p>
            <a:pPr algn="just">
              <a:buNone/>
            </a:pPr>
            <a:r>
              <a:rPr lang="pl-PL" dirty="0" smtClean="0"/>
              <a:t>Strony ustalają termin przywrócenia poprzednich warunków wykonywania pracy, </a:t>
            </a:r>
            <a:r>
              <a:rPr lang="pl-PL" b="1" dirty="0" smtClean="0"/>
              <a:t>nie dłuższy niż 30 dni od dnia otrzymania wniosku</a:t>
            </a:r>
            <a:r>
              <a:rPr lang="pl-PL" dirty="0" smtClean="0"/>
              <a:t>. W razie braku porozumienia przywrócenie poprzednich warunków wykonywania pracy następuje w dniu następującym po upływie 30 dni od dnia otrzymania wniosku. </a:t>
            </a:r>
          </a:p>
          <a:p>
            <a:pPr algn="just">
              <a:buNone/>
            </a:pPr>
            <a:r>
              <a:rPr lang="pl-PL" dirty="0" smtClean="0"/>
              <a:t>Pracodawca </a:t>
            </a:r>
            <a:r>
              <a:rPr lang="pl-PL" b="1" dirty="0" smtClean="0"/>
              <a:t>nie może wystąpić z wiążącym wnioskiem </a:t>
            </a:r>
            <a:r>
              <a:rPr lang="pl-PL" dirty="0" smtClean="0"/>
              <a:t>o zaprzestanie wykonywania pracy zdalnej i przywrócenie poprzednich warunków wykonywania pracy przez pracownika (o którym mowa w art. 67</a:t>
            </a:r>
            <a:r>
              <a:rPr lang="pl-PL" baseline="30000" dirty="0" smtClean="0"/>
              <a:t>19</a:t>
            </a:r>
            <a:r>
              <a:rPr lang="pl-PL" dirty="0" smtClean="0"/>
              <a:t> § 6 i 7 </a:t>
            </a:r>
            <a:r>
              <a:rPr lang="pl-PL" dirty="0" err="1" smtClean="0"/>
              <a:t>k.p</a:t>
            </a:r>
            <a:r>
              <a:rPr lang="pl-PL" dirty="0" smtClean="0"/>
              <a:t>. tj. art. 142</a:t>
            </a:r>
            <a:r>
              <a:rPr lang="pl-PL" baseline="30000" dirty="0" smtClean="0"/>
              <a:t>1 </a:t>
            </a:r>
            <a:r>
              <a:rPr lang="pl-PL" dirty="0" smtClean="0"/>
              <a:t> </a:t>
            </a:r>
            <a:r>
              <a:rPr lang="pl-PL" dirty="0" err="1" smtClean="0"/>
              <a:t>k.p</a:t>
            </a:r>
            <a:r>
              <a:rPr lang="pl-PL" dirty="0" smtClean="0"/>
              <a:t>. i inne …), chyba że dalsze wykonywanie pracy zdalnej nie jest możliwe ze względu na organizację pracy lub rodzaj pracy wykonywanej przez pracownika.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Negatywna przyczyna wypowiedzenia (art. 67</a:t>
            </a:r>
            <a:r>
              <a:rPr lang="pl-PL" b="1" baseline="30000" dirty="0" smtClean="0"/>
              <a:t>23</a:t>
            </a:r>
            <a:r>
              <a:rPr lang="pl-PL" b="1" dirty="0" smtClean="0"/>
              <a:t> </a:t>
            </a:r>
            <a:r>
              <a:rPr lang="pl-PL" b="1" dirty="0" err="1" smtClean="0"/>
              <a:t>k.p</a:t>
            </a:r>
            <a:r>
              <a:rPr lang="pl-PL" b="1" dirty="0" smtClean="0"/>
              <a:t>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	Odmowa wyrażenia przez pracownika zgody na zmianę warunków wykonywania pracy dobrowolnej uzgodnionej w trakcie zatrudnienia (w przypadku określonym w art. 67</a:t>
            </a:r>
            <a:r>
              <a:rPr lang="pl-PL" baseline="30000" dirty="0" smtClean="0"/>
              <a:t>19</a:t>
            </a:r>
            <a:r>
              <a:rPr lang="pl-PL" dirty="0" smtClean="0"/>
              <a:t> § 1 </a:t>
            </a:r>
            <a:r>
              <a:rPr lang="pl-PL" dirty="0" err="1" smtClean="0"/>
              <a:t>pkt</a:t>
            </a:r>
            <a:r>
              <a:rPr lang="pl-PL" dirty="0" smtClean="0"/>
              <a:t> 2), wystąpienie z wnioskiem o wykonywanie pracy zdalnej przez </a:t>
            </a:r>
            <a:r>
              <a:rPr lang="pl-PL" dirty="0" smtClean="0"/>
              <a:t>pracownika „uprzywilejowanego”, </a:t>
            </a:r>
            <a:r>
              <a:rPr lang="pl-PL" dirty="0" smtClean="0"/>
              <a:t>o którym mowa w art. 67</a:t>
            </a:r>
            <a:r>
              <a:rPr lang="pl-PL" baseline="30000" dirty="0" smtClean="0"/>
              <a:t>19</a:t>
            </a:r>
            <a:r>
              <a:rPr lang="pl-PL" dirty="0" smtClean="0"/>
              <a:t> § 6 i 7 (art. 142</a:t>
            </a:r>
            <a:r>
              <a:rPr lang="pl-PL" baseline="30000" dirty="0" smtClean="0"/>
              <a:t>1</a:t>
            </a:r>
            <a:r>
              <a:rPr lang="pl-PL" dirty="0" smtClean="0"/>
              <a:t> i inni…), a także zaprzestanie wykonywania pracy zdalnej na zasadach określonych w art. 67</a:t>
            </a:r>
            <a:r>
              <a:rPr lang="pl-PL" baseline="30000" dirty="0" smtClean="0"/>
              <a:t>22 </a:t>
            </a:r>
            <a:r>
              <a:rPr lang="pl-PL" b="1" dirty="0" smtClean="0"/>
              <a:t>nie mogą stanowić przyczyny uzasadniającej wypowiedzenie </a:t>
            </a:r>
            <a:r>
              <a:rPr lang="pl-PL" dirty="0" smtClean="0"/>
              <a:t>przez pracodawcę umowy o pracę.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Porozumienie dot. pracy zdalnej (art. 67</a:t>
            </a:r>
            <a:r>
              <a:rPr lang="pl-PL" b="1" baseline="30000" dirty="0" smtClean="0"/>
              <a:t>20</a:t>
            </a:r>
            <a:r>
              <a:rPr lang="pl-PL" b="1" dirty="0" smtClean="0"/>
              <a:t> </a:t>
            </a:r>
            <a:r>
              <a:rPr lang="pl-PL" b="1" dirty="0" err="1" smtClean="0"/>
              <a:t>k.p</a:t>
            </a:r>
            <a:r>
              <a:rPr lang="pl-PL" b="1" dirty="0" smtClean="0"/>
              <a:t>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Zasady wykonywania pracy zdalnej określa się w </a:t>
            </a:r>
            <a:r>
              <a:rPr lang="pl-PL" b="1" dirty="0" smtClean="0"/>
              <a:t>porozumieniu</a:t>
            </a:r>
            <a:r>
              <a:rPr lang="pl-PL" dirty="0" smtClean="0"/>
              <a:t> zawieranym między pracodawcą i zakładową organizacją związkową, a w przypadku gdy u pracodawcy działa więcej niż jedna zakładowa organizacja związkowa – w porozumieniu między pracodawcą a tymi organizacjami. </a:t>
            </a:r>
          </a:p>
          <a:p>
            <a:pPr algn="just"/>
            <a:r>
              <a:rPr lang="pl-PL" dirty="0" smtClean="0"/>
              <a:t>Jeżeli nie jest możliwe uzgodnienie treści porozumienia z wszystkimi zakładowymi organizacjami związkowymi, pracodawca uzgadnia treść porozumienia z </a:t>
            </a:r>
            <a:r>
              <a:rPr lang="pl-PL" b="1" dirty="0" smtClean="0"/>
              <a:t>organizacjami związkowymi reprezentatywnymi </a:t>
            </a:r>
            <a:r>
              <a:rPr lang="pl-PL" dirty="0" smtClean="0"/>
              <a:t>w rozumieniu art. 25</a:t>
            </a:r>
            <a:r>
              <a:rPr lang="pl-PL" baseline="30000" dirty="0" smtClean="0"/>
              <a:t>3</a:t>
            </a:r>
            <a:r>
              <a:rPr lang="pl-PL" dirty="0" smtClean="0"/>
              <a:t> ust. 1 lub 2 ustawy o związkach zawodowych, z których każda zrzesza co najmniej 5% pracowników zatrudnionych u pracodawcy.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Regulamin dot. pracy zdalnej (art. 67</a:t>
            </a:r>
            <a:r>
              <a:rPr lang="pl-PL" b="1" baseline="30000" dirty="0" smtClean="0"/>
              <a:t>20</a:t>
            </a:r>
            <a:r>
              <a:rPr lang="pl-PL" b="1" dirty="0" smtClean="0"/>
              <a:t> </a:t>
            </a:r>
            <a:r>
              <a:rPr lang="pl-PL" b="1" dirty="0" err="1" smtClean="0"/>
              <a:t>k.p</a:t>
            </a:r>
            <a:r>
              <a:rPr lang="pl-PL" b="1" dirty="0" smtClean="0"/>
              <a:t>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Jeżeli w terminie 30 dni od dnia przedstawienia projektu porozumienia przez pracodawcę </a:t>
            </a:r>
            <a:r>
              <a:rPr lang="pl-PL" b="1" dirty="0" smtClean="0"/>
              <a:t>nie dojdzie do zawarcia porozumienia</a:t>
            </a:r>
            <a:r>
              <a:rPr lang="pl-PL" dirty="0" smtClean="0"/>
              <a:t>, pracodawca określa zasady wykonywania pracy zdalnej w regulaminie, uwzględniając ustalenia podjęte z zakładowymi organizacjami związkowymi w toku uzgadniania porozumienia.</a:t>
            </a:r>
          </a:p>
          <a:p>
            <a:pPr algn="just"/>
            <a:r>
              <a:rPr lang="pl-PL" dirty="0" smtClean="0"/>
              <a:t>Jeżeli u danego pracodawcy </a:t>
            </a:r>
            <a:r>
              <a:rPr lang="pl-PL" b="1" dirty="0" smtClean="0"/>
              <a:t>nie działają zakładowe organizacje związkowe</a:t>
            </a:r>
            <a:r>
              <a:rPr lang="pl-PL" dirty="0" smtClean="0"/>
              <a:t>, pracodawca określa zasady wykonywania pracy zdalnej w regulaminie po konsultacji z przedstawicielami pracowników wyłonionymi w trybie przyjętym u danego pracodawcy. 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Brak porozumienie lub regulaminu!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dirty="0" smtClean="0"/>
          </a:p>
          <a:p>
            <a:pPr algn="just"/>
            <a:r>
              <a:rPr lang="pl-PL" dirty="0" smtClean="0"/>
              <a:t>Wykonywanie pracy zdalnej jest dopuszczalne także w przypadku, gdy </a:t>
            </a:r>
            <a:r>
              <a:rPr lang="pl-PL" b="1" dirty="0" smtClean="0"/>
              <a:t>nie zostało zawarte porozumienie, albo nie został wydany regulamin</a:t>
            </a:r>
            <a:r>
              <a:rPr lang="pl-PL" dirty="0" smtClean="0"/>
              <a:t>. </a:t>
            </a:r>
          </a:p>
          <a:p>
            <a:pPr algn="just"/>
            <a:r>
              <a:rPr lang="pl-PL" dirty="0" smtClean="0"/>
              <a:t>W takim przypadku pracodawca określa zasady wykonywania pracy zdalnej odpowiednio </a:t>
            </a:r>
            <a:r>
              <a:rPr lang="pl-PL" b="1" dirty="0" smtClean="0"/>
              <a:t>w poleceniu </a:t>
            </a:r>
            <a:r>
              <a:rPr lang="pl-PL" dirty="0" smtClean="0"/>
              <a:t>wykonywania pracy zdalnej, albo w </a:t>
            </a:r>
            <a:r>
              <a:rPr lang="pl-PL" b="1" dirty="0" smtClean="0"/>
              <a:t>porozumieniu</a:t>
            </a:r>
            <a:r>
              <a:rPr lang="pl-PL" dirty="0" smtClean="0"/>
              <a:t> zawartym z pracownikiem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Treść </a:t>
            </a:r>
            <a:r>
              <a:rPr lang="pl-PL" b="1" dirty="0" smtClean="0"/>
              <a:t>porozumienia/regulaminu dot. pracy zdalnej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 smtClean="0"/>
              <a:t>1) grupę lub grupy pracowników, którzy mogą być objęci pracą zdalną; </a:t>
            </a:r>
          </a:p>
          <a:p>
            <a:pPr algn="just">
              <a:buNone/>
            </a:pPr>
            <a:r>
              <a:rPr lang="pl-PL" dirty="0" smtClean="0"/>
              <a:t>2) zasady pokrywania przez pracodawcę </a:t>
            </a:r>
            <a:r>
              <a:rPr lang="pl-PL" b="1" dirty="0" smtClean="0"/>
              <a:t>kosztów</a:t>
            </a:r>
            <a:r>
              <a:rPr lang="pl-PL" dirty="0" smtClean="0"/>
              <a:t>, o których mowa w art. 67</a:t>
            </a:r>
            <a:r>
              <a:rPr lang="pl-PL" baseline="30000" dirty="0" smtClean="0"/>
              <a:t>24</a:t>
            </a:r>
            <a:r>
              <a:rPr lang="pl-PL" dirty="0" smtClean="0"/>
              <a:t> § 1 </a:t>
            </a:r>
            <a:r>
              <a:rPr lang="pl-PL" dirty="0" err="1" smtClean="0"/>
              <a:t>pkt</a:t>
            </a:r>
            <a:r>
              <a:rPr lang="pl-PL" dirty="0" smtClean="0"/>
              <a:t> 2 lub 3; </a:t>
            </a:r>
          </a:p>
          <a:p>
            <a:pPr algn="just">
              <a:buNone/>
            </a:pPr>
            <a:r>
              <a:rPr lang="pl-PL" dirty="0" smtClean="0"/>
              <a:t>3) zasady ustalania ekwiwalentu pieniężnego, o którym mowa w art. 67</a:t>
            </a:r>
            <a:r>
              <a:rPr lang="pl-PL" baseline="30000" dirty="0" smtClean="0"/>
              <a:t>24</a:t>
            </a:r>
            <a:r>
              <a:rPr lang="pl-PL" dirty="0" smtClean="0"/>
              <a:t> § 3, lub ryczałtu, o którym mowa w art. 67</a:t>
            </a:r>
            <a:r>
              <a:rPr lang="pl-PL" baseline="30000" dirty="0" smtClean="0"/>
              <a:t>24 </a:t>
            </a:r>
            <a:r>
              <a:rPr lang="pl-PL" dirty="0" smtClean="0"/>
              <a:t>§ 4; </a:t>
            </a:r>
          </a:p>
          <a:p>
            <a:pPr algn="just">
              <a:buNone/>
            </a:pPr>
            <a:r>
              <a:rPr lang="pl-PL" dirty="0" smtClean="0"/>
              <a:t>4) zasady porozumiewania się pracodawcy i pracownika wykonującego pracę zdalną, w tym sposób potwierdzania obecności na stanowisku pracy przez pracownika wykonującego pracę zdalną; </a:t>
            </a:r>
          </a:p>
          <a:p>
            <a:pPr algn="just">
              <a:buNone/>
            </a:pPr>
            <a:r>
              <a:rPr lang="pl-PL" dirty="0" smtClean="0"/>
              <a:t>5) zasady kontroli wykonywania pracy przez pracownika wykonującego pracę zdalną; </a:t>
            </a:r>
          </a:p>
          <a:p>
            <a:pPr algn="just">
              <a:buNone/>
            </a:pPr>
            <a:r>
              <a:rPr lang="pl-PL" dirty="0" smtClean="0"/>
              <a:t>6) zasady kontroli w zakresie bezpieczeństwa i higieny pracy; </a:t>
            </a:r>
          </a:p>
          <a:p>
            <a:pPr algn="just">
              <a:buNone/>
            </a:pPr>
            <a:r>
              <a:rPr lang="pl-PL" dirty="0" smtClean="0"/>
              <a:t>7) zasady </a:t>
            </a:r>
            <a:r>
              <a:rPr lang="pl-PL" dirty="0" smtClean="0"/>
              <a:t>kontroli przestrzegania wymogów w zakresie bezpieczeństwa i ochrony informacji, w tym procedur ochrony danych osobowych; </a:t>
            </a:r>
          </a:p>
          <a:p>
            <a:pPr algn="just">
              <a:buNone/>
            </a:pPr>
            <a:r>
              <a:rPr lang="pl-PL" dirty="0" smtClean="0"/>
              <a:t>8) zasady instalacji, inwentaryzacji, konserwacji, aktualizacji oprogramowania i serwisu powierzonych pracownikowi narzędzi pracy, w tym urządzeń technicznych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Koszty z art. 67</a:t>
            </a:r>
            <a:r>
              <a:rPr lang="pl-PL" b="1" baseline="30000" dirty="0" smtClean="0"/>
              <a:t>24</a:t>
            </a:r>
            <a:r>
              <a:rPr lang="pl-PL" b="1" dirty="0" smtClean="0"/>
              <a:t> § 3 </a:t>
            </a:r>
            <a:r>
              <a:rPr lang="pl-PL" b="1" dirty="0" err="1" smtClean="0"/>
              <a:t>k.p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dirty="0" smtClean="0"/>
              <a:t>Pracodawca jest obowiązany:</a:t>
            </a:r>
          </a:p>
          <a:p>
            <a:pPr algn="just">
              <a:buNone/>
            </a:pPr>
            <a:r>
              <a:rPr lang="pl-PL" dirty="0" smtClean="0"/>
              <a:t>2</a:t>
            </a:r>
            <a:r>
              <a:rPr lang="pl-PL" dirty="0" smtClean="0"/>
              <a:t>) zapewnić pracownikowi wykonującemu pracę zdalną instalację, serwis, konserwację narzędzi pracy, w tym urządzeń technicznych, niezbędnych do wykonywania pracy zdalnej lub pokryć niezbędne koszty z instalacją, serwisem, eksploatacją i konserwacją narzędzi pracy, w tym urządzeń technicznych, niezbędnych do wykonywania pracy zdalnej, a także pokryć </a:t>
            </a:r>
            <a:r>
              <a:rPr lang="pl-PL" b="1" dirty="0" smtClean="0"/>
              <a:t>koszty energii elektrycznej oraz usług telekomunikacyjnych </a:t>
            </a:r>
            <a:r>
              <a:rPr lang="pl-PL" dirty="0" smtClean="0"/>
              <a:t>niezbędnych do wykonywania pracy zdalnej; </a:t>
            </a:r>
          </a:p>
          <a:p>
            <a:pPr algn="just">
              <a:buNone/>
            </a:pPr>
            <a:r>
              <a:rPr lang="pl-PL" dirty="0" smtClean="0"/>
              <a:t>3) pokryć </a:t>
            </a:r>
            <a:r>
              <a:rPr lang="pl-PL" b="1" dirty="0" smtClean="0"/>
              <a:t>inne koszty</a:t>
            </a:r>
            <a:r>
              <a:rPr lang="pl-PL" dirty="0" smtClean="0"/>
              <a:t> niż koszty określone w </a:t>
            </a:r>
            <a:r>
              <a:rPr lang="pl-PL" dirty="0" err="1" smtClean="0"/>
              <a:t>pkt</a:t>
            </a:r>
            <a:r>
              <a:rPr lang="pl-PL" dirty="0" smtClean="0"/>
              <a:t> 2</a:t>
            </a:r>
            <a:r>
              <a:rPr lang="pl-PL" b="1" dirty="0" smtClean="0"/>
              <a:t> bezpośrednio </a:t>
            </a:r>
            <a:r>
              <a:rPr lang="pl-PL" dirty="0" smtClean="0"/>
              <a:t>związane z wykonywaniem pracy zdalnej, jeżeli zwrot takich kosztów został określony w porozumieniu lub regulaminie, poleceniu, albo porozumieniu indywidualnym z pracownikiem.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Ekwiwalent z tytułu pracy zdalnej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Strony mogą ustalić zasady wykorzystywania przez pracownika wykonującego pracę zdalną materiałów i narzędzi pracy, w tym urządzeń technicznych, niezbędnych do wykonywania pracy zdalnej, </a:t>
            </a:r>
            <a:r>
              <a:rPr lang="pl-PL" b="1" dirty="0" smtClean="0"/>
              <a:t>niezapewnionych</a:t>
            </a:r>
            <a:r>
              <a:rPr lang="pl-PL" dirty="0" smtClean="0"/>
              <a:t> przez pracodawcę, spełniających wymagania określone w rozdziale IV działu </a:t>
            </a:r>
            <a:r>
              <a:rPr lang="pl-PL" dirty="0" err="1" smtClean="0"/>
              <a:t>dziesiątego.W</a:t>
            </a:r>
            <a:r>
              <a:rPr lang="pl-PL" dirty="0" smtClean="0"/>
              <a:t> </a:t>
            </a:r>
            <a:r>
              <a:rPr lang="pl-PL" dirty="0" smtClean="0"/>
              <a:t>tym przypadku pracownikowi wykonującemu pracę zdalną przysługuje ekwiwalent pieniężny w wysokości ustalonej z pracodawcą. </a:t>
            </a:r>
          </a:p>
          <a:p>
            <a:pPr algn="just"/>
            <a:r>
              <a:rPr lang="pl-PL" dirty="0" smtClean="0"/>
              <a:t>Przy </a:t>
            </a:r>
            <a:r>
              <a:rPr lang="pl-PL" dirty="0" smtClean="0"/>
              <a:t>ustalaniu wysokości ekwiwalentu albo ryczałtu bierze się pod uwagę w szczególności </a:t>
            </a:r>
            <a:r>
              <a:rPr lang="pl-PL" b="1" dirty="0" smtClean="0"/>
              <a:t>normy</a:t>
            </a:r>
            <a:r>
              <a:rPr lang="pl-PL" dirty="0" smtClean="0"/>
              <a:t> zużycia materiałów i narzędzi pracy, w tym urządzeń technicznych, ich udokumentowane ceny rynkowe oraz ilość materiału wykorzystanego na potrzeby pracodawcy i ceny rynkowe tego materiału, a także normy zużycia energii elektrycznej oraz koszty usług telekomunikacyjnych.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Ryczałt z tytułu pracy zdalnej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Obowiązek pokrycia kosztów, o których mowa w 67</a:t>
            </a:r>
            <a:r>
              <a:rPr lang="pl-PL" baseline="30000" dirty="0" smtClean="0"/>
              <a:t>24</a:t>
            </a:r>
            <a:r>
              <a:rPr lang="pl-PL" dirty="0" smtClean="0"/>
              <a:t> § 1 </a:t>
            </a:r>
            <a:r>
              <a:rPr lang="pl-PL" dirty="0" err="1" smtClean="0"/>
              <a:t>pkt</a:t>
            </a:r>
            <a:r>
              <a:rPr lang="pl-PL" dirty="0" smtClean="0"/>
              <a:t> 2 i 3, albo wypłaty ekwiwalentu, może być zastąpiony obowiązkiem wypłaty </a:t>
            </a:r>
            <a:r>
              <a:rPr lang="pl-PL" b="1" dirty="0" smtClean="0"/>
              <a:t>ryczałtu</a:t>
            </a:r>
            <a:r>
              <a:rPr lang="pl-PL" dirty="0" smtClean="0"/>
              <a:t>, którego wysokość odpowiada przewidywanym kosztom ponoszonym przez pracownika w związku z wykonywaniem pracy zdalnej.</a:t>
            </a:r>
          </a:p>
          <a:p>
            <a:pPr algn="just"/>
            <a:r>
              <a:rPr lang="pl-PL" dirty="0" smtClean="0"/>
              <a:t>Zapewnienie </a:t>
            </a:r>
            <a:r>
              <a:rPr lang="pl-PL" dirty="0" smtClean="0"/>
              <a:t>pracownikowi wykonującemu pracę zdalną przez pracodawcę materiałów i narzędzi pracy, w tym urządzeń technicznych, niezbędnych do wykonywania pracy zdalnej, pokrycie kosztów związanych z wykonywaniem pracy zdalnej przez pracownika i wypłata ekwiwalentu pieniężnego lub ryczałtu </a:t>
            </a:r>
            <a:r>
              <a:rPr lang="pl-PL" b="1" dirty="0" smtClean="0"/>
              <a:t>nie stanowią przychodu </a:t>
            </a:r>
            <a:r>
              <a:rPr lang="pl-PL" dirty="0" smtClean="0"/>
              <a:t>w rozumieniu przepisów ustawy z dnia 26 lipca 1991 r. o podatku dochodowym od osób fizycznych (Dz. U. z 2022 r. poz. 2647, 2687 i 2745 oraz z 2023 r. poz. 28 i 185).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Kontrola pracy zdalnej (art. 67</a:t>
            </a:r>
            <a:r>
              <a:rPr lang="pl-PL" b="1" baseline="30000" dirty="0" smtClean="0"/>
              <a:t>28</a:t>
            </a:r>
            <a:r>
              <a:rPr lang="pl-PL" b="1" dirty="0" smtClean="0"/>
              <a:t> </a:t>
            </a:r>
            <a:r>
              <a:rPr lang="pl-PL" b="1" dirty="0" err="1" smtClean="0"/>
              <a:t>k.p</a:t>
            </a:r>
            <a:r>
              <a:rPr lang="pl-PL" b="1" dirty="0" smtClean="0"/>
              <a:t>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Pracodawca ma prawo przeprowadzać:</a:t>
            </a:r>
          </a:p>
          <a:p>
            <a:r>
              <a:rPr lang="pl-PL" dirty="0" smtClean="0"/>
              <a:t>kontrolę wykonywania pracy zdalnej przez pracownika, </a:t>
            </a:r>
          </a:p>
          <a:p>
            <a:r>
              <a:rPr lang="pl-PL" dirty="0" smtClean="0"/>
              <a:t>kontrolę w zakresie bezpieczeństwa i higieny pracy </a:t>
            </a:r>
          </a:p>
          <a:p>
            <a:r>
              <a:rPr lang="pl-PL" dirty="0" smtClean="0"/>
              <a:t>lub kontrolę przestrzegania wymogów w zakresie bezpieczeństwa i ochrony informacji, w tym procedur ochrony danych osobowych, </a:t>
            </a:r>
          </a:p>
          <a:p>
            <a:r>
              <a:rPr lang="pl-PL" dirty="0" smtClean="0"/>
              <a:t>na zasadach określonych w porozumieniu, o którym mowa w art. 67</a:t>
            </a:r>
            <a:r>
              <a:rPr lang="pl-PL" baseline="30000" dirty="0" smtClean="0"/>
              <a:t>20</a:t>
            </a:r>
            <a:r>
              <a:rPr lang="pl-PL" dirty="0" smtClean="0"/>
              <a:t> § 1 i 2, regulaminie, o którym mowa w art. 67</a:t>
            </a:r>
            <a:r>
              <a:rPr lang="pl-PL" baseline="30000" dirty="0" smtClean="0"/>
              <a:t>20 </a:t>
            </a:r>
            <a:r>
              <a:rPr lang="pl-PL" dirty="0" smtClean="0"/>
              <a:t>§ 3 i 4, poleceniu, o którym mowa w art. 67</a:t>
            </a:r>
            <a:r>
              <a:rPr lang="pl-PL" baseline="30000" dirty="0" smtClean="0"/>
              <a:t>19</a:t>
            </a:r>
            <a:r>
              <a:rPr lang="pl-PL" dirty="0" smtClean="0"/>
              <a:t> § 3, albo w porozumieniu, o którym mowa w art. 67</a:t>
            </a:r>
            <a:r>
              <a:rPr lang="pl-PL" baseline="30000" dirty="0" smtClean="0"/>
              <a:t>20</a:t>
            </a:r>
            <a:r>
              <a:rPr lang="pl-PL" dirty="0" smtClean="0"/>
              <a:t> § 5 zdanie drugie. </a:t>
            </a:r>
          </a:p>
          <a:p>
            <a:pPr>
              <a:buNone/>
            </a:pPr>
            <a:r>
              <a:rPr lang="pl-PL" dirty="0" smtClean="0"/>
              <a:t>Kontrolę przeprowadza się w porozumieniu z pracownikiem w miejscu wykonywania pracy zdalnej </a:t>
            </a:r>
            <a:r>
              <a:rPr lang="pl-PL" b="1" dirty="0" smtClean="0"/>
              <a:t>w godzinach pracy </a:t>
            </a:r>
            <a:r>
              <a:rPr lang="pl-PL" dirty="0" smtClean="0"/>
              <a:t>pracownika.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Pojęcie pracy zdalnej (art. 67</a:t>
            </a:r>
            <a:r>
              <a:rPr lang="pl-PL" b="1" baseline="30000" dirty="0" smtClean="0"/>
              <a:t>18 </a:t>
            </a:r>
            <a:r>
              <a:rPr lang="pl-PL" b="1" dirty="0" err="1" smtClean="0"/>
              <a:t>k.p</a:t>
            </a:r>
            <a:r>
              <a:rPr lang="pl-PL" b="1" dirty="0" smtClean="0"/>
              <a:t>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Praca może być wykonywana </a:t>
            </a:r>
            <a:r>
              <a:rPr lang="pl-PL" b="1" dirty="0" smtClean="0"/>
              <a:t>całkowicie</a:t>
            </a:r>
            <a:r>
              <a:rPr lang="pl-PL" dirty="0" smtClean="0"/>
              <a:t> lub </a:t>
            </a:r>
            <a:r>
              <a:rPr lang="pl-PL" b="1" dirty="0" smtClean="0"/>
              <a:t>częściowo</a:t>
            </a:r>
            <a:r>
              <a:rPr lang="pl-PL" dirty="0" smtClean="0"/>
              <a:t> w miejscu wskazanym przez pracownika i każdorazowo uzgodnionym z pracodawcą, w tym pod adresem zamieszkania pracownika, w szczególności z wykorzystaniem środków bezpośredniego porozumiewania się na odległość (praca zdalna).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Praca zdalna: całościowa, hybrydowa i okazjonalna.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Kontrola pracy zdalnej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Pracodawca dostosowuje sposób przeprowadzania kontroli do miejsca wykonywania pracy zdalnej i jej rodzaju. </a:t>
            </a:r>
          </a:p>
          <a:p>
            <a:r>
              <a:rPr lang="pl-PL" dirty="0" smtClean="0"/>
              <a:t>Wykonywanie czynności kontrolnych nie może naruszać prywatności pracownika wykonującego pracę zdalną i innych osób ani utrudniać korzystania z pomieszczeń domowych w sposób zgodny z ich przeznaczeniem.</a:t>
            </a:r>
          </a:p>
          <a:p>
            <a:pPr algn="just"/>
            <a:r>
              <a:rPr lang="pl-PL" dirty="0" smtClean="0"/>
              <a:t>Jeżeli pracodawca w trakcie kontroli pracy zdalnej, stwierdzi uchybienia w przestrzeganiu przepisów i zasad w zakresie bezpieczeństwa i higieny pracy określonych w informacji, o której mowa w art. 67</a:t>
            </a:r>
            <a:r>
              <a:rPr lang="pl-PL" baseline="30000" dirty="0" smtClean="0"/>
              <a:t>31</a:t>
            </a:r>
            <a:r>
              <a:rPr lang="pl-PL" dirty="0" smtClean="0"/>
              <a:t> § 5, lub w przestrzeganiu wymogów w zakresie bezpieczeństwa i ochrony informacji, w tym procedur ochrony danych osobowych, </a:t>
            </a:r>
            <a:r>
              <a:rPr lang="pl-PL" b="1" dirty="0" smtClean="0"/>
              <a:t>zobowiązuje</a:t>
            </a:r>
            <a:r>
              <a:rPr lang="pl-PL" dirty="0" smtClean="0"/>
              <a:t> pracownika do usunięcia stwierdzonych uchybień we wskazanym terminie albo </a:t>
            </a:r>
            <a:r>
              <a:rPr lang="pl-PL" b="1" dirty="0" smtClean="0"/>
              <a:t>cofa</a:t>
            </a:r>
            <a:r>
              <a:rPr lang="pl-PL" dirty="0" smtClean="0"/>
              <a:t> zgodę na wykonywanie pracy zdalnej przez tego pracownika. </a:t>
            </a:r>
          </a:p>
          <a:p>
            <a:pPr algn="just"/>
            <a:r>
              <a:rPr lang="pl-PL" dirty="0" smtClean="0"/>
              <a:t>W przypadku wycofania zgody na wykonywanie pracy zdalnej pracownik rozpoczyna pracę w dotychczasowym miejscu pracy w terminie określonym przez pracodawcę.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Zakaz dyskryminacji (art. 67</a:t>
            </a:r>
            <a:r>
              <a:rPr lang="pl-PL" b="1" baseline="30000" dirty="0" smtClean="0"/>
              <a:t>29</a:t>
            </a:r>
            <a:r>
              <a:rPr lang="pl-PL" b="1" dirty="0" smtClean="0"/>
              <a:t> </a:t>
            </a:r>
            <a:r>
              <a:rPr lang="pl-PL" b="1" dirty="0" err="1" smtClean="0"/>
              <a:t>k.p</a:t>
            </a:r>
            <a:r>
              <a:rPr lang="pl-PL" b="1" dirty="0" smtClean="0"/>
              <a:t>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Pracownik wykonujący pracę zdalną </a:t>
            </a:r>
            <a:r>
              <a:rPr lang="pl-PL" b="1" dirty="0" smtClean="0"/>
              <a:t>nie może być traktowany mniej korzystnie</a:t>
            </a:r>
            <a:r>
              <a:rPr lang="pl-PL" dirty="0" smtClean="0"/>
              <a:t> w zakresie nawiązania i rozwiązania stosunku pracy, warunków zatrudnienia, awansowania oraz dostępu do szkolenia w celu podnoszenia kwalifikacji zawodowych niż inni pracownicy zatrudnieni przy takiej samej lub podobnej pracy, z uwzględnieniem odrębności związanych z warunkami wykonywania pracy zdalnej.</a:t>
            </a:r>
          </a:p>
          <a:p>
            <a:pPr algn="just"/>
            <a:r>
              <a:rPr lang="pl-PL" dirty="0" smtClean="0"/>
              <a:t> Pracownik nie może być w jakikolwiek sposób dyskryminowany z powodu wykonywania pracy zdalnej, jak również z powodu odmowy wykonywania takiej pracy.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Dostęp do pomieszczeń (art. 67</a:t>
            </a:r>
            <a:r>
              <a:rPr lang="pl-PL" b="1" baseline="30000" dirty="0" smtClean="0"/>
              <a:t>30</a:t>
            </a:r>
            <a:r>
              <a:rPr lang="pl-PL" b="1" dirty="0" smtClean="0"/>
              <a:t> </a:t>
            </a:r>
            <a:r>
              <a:rPr lang="pl-PL" b="1" dirty="0" err="1" smtClean="0"/>
              <a:t>k.p</a:t>
            </a:r>
            <a:r>
              <a:rPr lang="pl-PL" b="1" dirty="0" smtClean="0"/>
              <a:t>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	Pracodawca umożliwia pracownikowi wykonującemu pracę zdalną przebywanie na terenie zakładu pracy, kontaktowanie się z innymi pracownikami oraz korzystanie z pomieszczeń i urządzeń pracodawcy, zakładowych obiektów socjalnych i prowadzonej działalności socjalnej – na zasadach przyjętych dla ogółu pracowników.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Praca zdalna okazjonalna (art. 67</a:t>
            </a:r>
            <a:r>
              <a:rPr lang="pl-PL" b="1" baseline="30000" dirty="0" smtClean="0"/>
              <a:t>33</a:t>
            </a:r>
            <a:r>
              <a:rPr lang="pl-PL" b="1" dirty="0" smtClean="0"/>
              <a:t> </a:t>
            </a:r>
            <a:r>
              <a:rPr lang="pl-PL" b="1" dirty="0" err="1" smtClean="0"/>
              <a:t>k.p</a:t>
            </a:r>
            <a:r>
              <a:rPr lang="pl-PL" b="1" dirty="0" smtClean="0"/>
              <a:t>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Praca zdalna może być wykonywana </a:t>
            </a:r>
            <a:r>
              <a:rPr lang="pl-PL" b="1" dirty="0" smtClean="0"/>
              <a:t>okazjonalnie</a:t>
            </a:r>
            <a:r>
              <a:rPr lang="pl-PL" dirty="0" smtClean="0"/>
              <a:t>, na wniosek pracownika złożony w postaci papierowej lub elektronicznej, w wymiarze nieprzekraczającym </a:t>
            </a:r>
            <a:r>
              <a:rPr lang="pl-PL" b="1" dirty="0" smtClean="0"/>
              <a:t>24 dni </a:t>
            </a:r>
            <a:r>
              <a:rPr lang="pl-PL" dirty="0" smtClean="0"/>
              <a:t>w roku kalendarzowym.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Do pracy zdalnej okazjonalnej nie stosuje się przepisów art. 67</a:t>
            </a:r>
            <a:r>
              <a:rPr lang="pl-PL" baseline="30000" dirty="0" smtClean="0"/>
              <a:t>19 </a:t>
            </a:r>
            <a:r>
              <a:rPr lang="pl-PL" dirty="0" smtClean="0"/>
              <a:t>–67</a:t>
            </a:r>
            <a:r>
              <a:rPr lang="pl-PL" baseline="30000" dirty="0" smtClean="0"/>
              <a:t>24 </a:t>
            </a:r>
            <a:r>
              <a:rPr lang="pl-PL" dirty="0" smtClean="0"/>
              <a:t>oraz art. 67</a:t>
            </a:r>
            <a:r>
              <a:rPr lang="pl-PL" baseline="30000" dirty="0" smtClean="0"/>
              <a:t>31</a:t>
            </a:r>
            <a:r>
              <a:rPr lang="pl-PL" dirty="0" smtClean="0"/>
              <a:t> § 3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Wyłączenia dot. pracy zdalnej okazjonalnej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wrap="none"/>
          <a:lstStyle/>
          <a:p>
            <a:r>
              <a:rPr lang="pl-PL" dirty="0" smtClean="0"/>
              <a:t>art. 67</a:t>
            </a:r>
            <a:r>
              <a:rPr lang="pl-PL" baseline="30000" dirty="0" smtClean="0"/>
              <a:t>19 </a:t>
            </a:r>
            <a:r>
              <a:rPr lang="pl-PL" dirty="0" smtClean="0"/>
              <a:t> (praca zdalna uzgadniana, z polecenia)</a:t>
            </a:r>
            <a:endParaRPr lang="pl-PL" baseline="30000" dirty="0" smtClean="0"/>
          </a:p>
          <a:p>
            <a:r>
              <a:rPr lang="pl-PL" dirty="0" smtClean="0"/>
              <a:t>art. 67</a:t>
            </a:r>
            <a:r>
              <a:rPr lang="pl-PL" baseline="30000" dirty="0" smtClean="0"/>
              <a:t>20 </a:t>
            </a:r>
            <a:r>
              <a:rPr lang="pl-PL" dirty="0" smtClean="0"/>
              <a:t> (porozumienia/regulamin dot. pracy zdalnej)</a:t>
            </a:r>
            <a:endParaRPr lang="pl-PL" baseline="30000" dirty="0" smtClean="0"/>
          </a:p>
          <a:p>
            <a:r>
              <a:rPr lang="pl-PL" dirty="0" smtClean="0"/>
              <a:t>art. 67</a:t>
            </a:r>
            <a:r>
              <a:rPr lang="pl-PL" baseline="30000" dirty="0" smtClean="0"/>
              <a:t>21  </a:t>
            </a:r>
            <a:r>
              <a:rPr lang="pl-PL" dirty="0" smtClean="0"/>
              <a:t>(obowiązki informacyjne)</a:t>
            </a:r>
            <a:endParaRPr lang="pl-PL" baseline="30000" dirty="0" smtClean="0"/>
          </a:p>
          <a:p>
            <a:r>
              <a:rPr lang="pl-PL" dirty="0" smtClean="0"/>
              <a:t>art. 67</a:t>
            </a:r>
            <a:r>
              <a:rPr lang="pl-PL" baseline="30000" dirty="0" smtClean="0"/>
              <a:t>22  </a:t>
            </a:r>
            <a:r>
              <a:rPr lang="pl-PL" dirty="0" smtClean="0"/>
              <a:t> (wniosek o zaprzestanie wykonywania pracy zdalnej)</a:t>
            </a:r>
            <a:endParaRPr lang="pl-PL" baseline="30000" dirty="0" smtClean="0"/>
          </a:p>
          <a:p>
            <a:r>
              <a:rPr lang="pl-PL" dirty="0" smtClean="0"/>
              <a:t>art. 67</a:t>
            </a:r>
            <a:r>
              <a:rPr lang="pl-PL" baseline="30000" dirty="0" smtClean="0"/>
              <a:t>23  </a:t>
            </a:r>
            <a:r>
              <a:rPr lang="pl-PL" dirty="0" smtClean="0"/>
              <a:t>(negatywna przyczyna wypowiedzenia)</a:t>
            </a:r>
            <a:endParaRPr lang="pl-PL" baseline="30000" dirty="0" smtClean="0"/>
          </a:p>
          <a:p>
            <a:r>
              <a:rPr lang="pl-PL" dirty="0" smtClean="0"/>
              <a:t>art. 67</a:t>
            </a:r>
            <a:r>
              <a:rPr lang="pl-PL" baseline="30000" dirty="0" smtClean="0"/>
              <a:t>24  </a:t>
            </a:r>
            <a:r>
              <a:rPr lang="pl-PL" dirty="0" smtClean="0"/>
              <a:t> (obowiązki pracodawcy, w tym koszty ponoszenia kosztów)</a:t>
            </a:r>
            <a:endParaRPr lang="pl-PL" baseline="30000" dirty="0" smtClean="0"/>
          </a:p>
          <a:p>
            <a:r>
              <a:rPr lang="pl-PL" dirty="0" smtClean="0"/>
              <a:t>oraz art. 67</a:t>
            </a:r>
            <a:r>
              <a:rPr lang="pl-PL" baseline="30000" dirty="0" smtClean="0"/>
              <a:t>31</a:t>
            </a:r>
            <a:r>
              <a:rPr lang="pl-PL" dirty="0" smtClean="0"/>
              <a:t> § 3 </a:t>
            </a:r>
            <a:r>
              <a:rPr lang="pl-PL" smtClean="0"/>
              <a:t>(wyłączenie)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Praca zdalna dobrowolna (art.</a:t>
            </a:r>
            <a:r>
              <a:rPr lang="pl-PL" b="1" u="sng" dirty="0" smtClean="0"/>
              <a:t>67</a:t>
            </a:r>
            <a:r>
              <a:rPr lang="pl-PL" b="1" u="sng" baseline="30000" dirty="0" smtClean="0"/>
              <a:t>19</a:t>
            </a:r>
            <a:r>
              <a:rPr lang="pl-PL" b="1" u="sng" dirty="0" smtClean="0"/>
              <a:t>§  1-2 </a:t>
            </a:r>
            <a:r>
              <a:rPr lang="pl-PL" b="1" dirty="0" err="1" smtClean="0"/>
              <a:t>k.p</a:t>
            </a:r>
            <a:r>
              <a:rPr lang="pl-PL" b="1" dirty="0" smtClean="0"/>
              <a:t>.) </a:t>
            </a:r>
            <a:endParaRPr lang="pl-PL" b="1" baseline="30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dirty="0" smtClean="0"/>
              <a:t>Uzgodnienie między stronami umowy o pracę dotyczące wykonywania pracy zdalnej przez pracownika może nastąpić: </a:t>
            </a:r>
          </a:p>
          <a:p>
            <a:pPr marL="514350" indent="-514350" algn="just">
              <a:buAutoNum type="arabicParenR"/>
            </a:pPr>
            <a:r>
              <a:rPr lang="pl-PL" dirty="0" smtClean="0"/>
              <a:t>przy zawieraniu umowy o pracę albo </a:t>
            </a:r>
          </a:p>
          <a:p>
            <a:pPr marL="514350" indent="-514350" algn="just">
              <a:buAutoNum type="arabicParenR"/>
            </a:pPr>
            <a:r>
              <a:rPr lang="pl-PL" dirty="0" smtClean="0"/>
              <a:t>w trakcie zatrudnienia. </a:t>
            </a:r>
          </a:p>
          <a:p>
            <a:pPr marL="514350" indent="-514350" algn="just">
              <a:buNone/>
            </a:pPr>
            <a:endParaRPr lang="pl-PL" dirty="0" smtClean="0"/>
          </a:p>
          <a:p>
            <a:pPr marL="514350" indent="-514350" algn="just">
              <a:buNone/>
            </a:pPr>
            <a:r>
              <a:rPr lang="pl-PL" dirty="0" smtClean="0"/>
              <a:t>W przypadku, o którym mowa w </a:t>
            </a:r>
            <a:r>
              <a:rPr lang="pl-PL" dirty="0" err="1" smtClean="0"/>
              <a:t>pkt</a:t>
            </a:r>
            <a:r>
              <a:rPr lang="pl-PL" dirty="0" smtClean="0"/>
              <a:t> 2, uzgodnienie może być dokonane z inicjatywy pracodawcy albo na wniosek pracownika złożony w postaci </a:t>
            </a:r>
            <a:r>
              <a:rPr lang="pl-PL" b="1" dirty="0" smtClean="0"/>
              <a:t>papierowej lub elektronicznej</a:t>
            </a:r>
            <a:r>
              <a:rPr lang="pl-PL" dirty="0" smtClean="0"/>
              <a:t>. </a:t>
            </a:r>
            <a:r>
              <a:rPr lang="pl-PL" dirty="0" smtClean="0"/>
              <a:t>Przepisu </a:t>
            </a:r>
            <a:r>
              <a:rPr lang="pl-PL" dirty="0" smtClean="0"/>
              <a:t>art. 29 § 4 nie stosuje się (zmiana warunków umowy o pracę nie wymaga </a:t>
            </a:r>
            <a:r>
              <a:rPr lang="pl-PL" b="1" dirty="0" smtClean="0"/>
              <a:t>formy pisemnej</a:t>
            </a:r>
            <a:r>
              <a:rPr lang="pl-PL" dirty="0" smtClean="0"/>
              <a:t>)</a:t>
            </a:r>
          </a:p>
          <a:p>
            <a:pPr marL="514350" indent="-514350" algn="just">
              <a:buNone/>
            </a:pPr>
            <a:r>
              <a:rPr lang="pl-PL" dirty="0" smtClean="0"/>
              <a:t>W przypadku wykonywania pracy zdalnej wnioski pracownika, dla których przepisy kodeksu lub innych ustaw lub aktów wykonawczych, określających prawa i obowiązki z zakresu prawa pracy, wymagają formy pisemnej, </a:t>
            </a:r>
            <a:r>
              <a:rPr lang="pl-PL" b="1" dirty="0" smtClean="0"/>
              <a:t>mogą</a:t>
            </a:r>
            <a:r>
              <a:rPr lang="pl-PL" dirty="0" smtClean="0"/>
              <a:t> być złożone w postaci papierowej lub elektronicznej (art. 67</a:t>
            </a:r>
            <a:r>
              <a:rPr lang="pl-PL" baseline="30000" dirty="0" smtClean="0"/>
              <a:t>32</a:t>
            </a:r>
            <a:r>
              <a:rPr lang="pl-PL" dirty="0" smtClean="0"/>
              <a:t>).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Praca zdalna z polecenia pracodawcy (art. 67 . § 3-5 </a:t>
            </a:r>
            <a:r>
              <a:rPr lang="pl-PL" b="1" dirty="0" err="1" smtClean="0"/>
              <a:t>k.p</a:t>
            </a:r>
            <a:r>
              <a:rPr lang="pl-PL" b="1" dirty="0" smtClean="0"/>
              <a:t>.)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 smtClean="0"/>
              <a:t>Praca zdalna może być wykonywana na polecenie pracodawcy: </a:t>
            </a:r>
          </a:p>
          <a:p>
            <a:pPr marL="514350" indent="-514350" algn="just">
              <a:buAutoNum type="arabicParenR"/>
            </a:pPr>
            <a:r>
              <a:rPr lang="pl-PL" dirty="0" smtClean="0"/>
              <a:t>w okresie obowiązywania stanu </a:t>
            </a:r>
            <a:r>
              <a:rPr lang="pl-PL" b="1" dirty="0" smtClean="0"/>
              <a:t>nadzwyczajnego</a:t>
            </a:r>
            <a:r>
              <a:rPr lang="pl-PL" dirty="0" smtClean="0"/>
              <a:t>, stanu </a:t>
            </a:r>
            <a:r>
              <a:rPr lang="pl-PL" b="1" dirty="0" smtClean="0"/>
              <a:t>zagrożenia epidemicznego </a:t>
            </a:r>
            <a:r>
              <a:rPr lang="pl-PL" dirty="0" smtClean="0"/>
              <a:t>albo </a:t>
            </a:r>
            <a:r>
              <a:rPr lang="pl-PL" b="1" dirty="0" smtClean="0"/>
              <a:t>stanu epidemii </a:t>
            </a:r>
            <a:r>
              <a:rPr lang="pl-PL" dirty="0" smtClean="0"/>
              <a:t>oraz w okresie 3 miesięcy po ich odwołaniu lub </a:t>
            </a:r>
          </a:p>
          <a:p>
            <a:pPr marL="514350" indent="-514350" algn="just">
              <a:buAutoNum type="arabicParenR"/>
            </a:pPr>
            <a:r>
              <a:rPr lang="pl-PL" dirty="0" smtClean="0"/>
              <a:t>w okresie, w którym zapewnienie przez pracodawcę </a:t>
            </a:r>
            <a:r>
              <a:rPr lang="pl-PL" b="1" dirty="0" smtClean="0"/>
              <a:t>bezpiecznych i higienicznych warunków pracy </a:t>
            </a:r>
            <a:r>
              <a:rPr lang="pl-PL" dirty="0" smtClean="0"/>
              <a:t>w dotychczasowym miejscu pracy pracownika nie jest czasowo możliwe z powodu działania siły wyższej </a:t>
            </a:r>
          </a:p>
          <a:p>
            <a:pPr marL="514350" indent="-514350" algn="just">
              <a:buNone/>
            </a:pPr>
            <a:r>
              <a:rPr lang="pl-PL" dirty="0" smtClean="0"/>
              <a:t>– jeżeli pracownik złoży bezpośrednio przed wydaniem polecenia </a:t>
            </a:r>
            <a:r>
              <a:rPr lang="pl-PL" b="1" dirty="0" smtClean="0"/>
              <a:t>oświadczenie</a:t>
            </a:r>
            <a:r>
              <a:rPr lang="pl-PL" dirty="0" smtClean="0"/>
              <a:t> w postaci papierowej lub elektronicznej, że posiada </a:t>
            </a:r>
            <a:r>
              <a:rPr lang="pl-PL" b="1" dirty="0" smtClean="0"/>
              <a:t>warunki lokalowe i techniczne </a:t>
            </a:r>
            <a:r>
              <a:rPr lang="pl-PL" dirty="0" smtClean="0"/>
              <a:t>do wykonywania pracy zdalnej. </a:t>
            </a:r>
          </a:p>
          <a:p>
            <a:pPr marL="514350" indent="-514350" algn="just">
              <a:buNone/>
            </a:pPr>
            <a:r>
              <a:rPr lang="pl-PL" dirty="0" smtClean="0"/>
              <a:t>Pracodawca może w każdym czasie </a:t>
            </a:r>
            <a:r>
              <a:rPr lang="pl-PL" b="1" dirty="0" smtClean="0"/>
              <a:t>cofnąć</a:t>
            </a:r>
            <a:r>
              <a:rPr lang="pl-PL" dirty="0" smtClean="0"/>
              <a:t> polecenie wykonywania pracy zdalnej z co najmniej </a:t>
            </a:r>
            <a:r>
              <a:rPr lang="pl-PL" b="1" dirty="0" smtClean="0"/>
              <a:t>dwudniowym</a:t>
            </a:r>
            <a:r>
              <a:rPr lang="pl-PL" dirty="0" smtClean="0"/>
              <a:t> uprzedzeniem. </a:t>
            </a:r>
          </a:p>
          <a:p>
            <a:pPr marL="514350" indent="-514350" algn="just">
              <a:buNone/>
            </a:pPr>
            <a:r>
              <a:rPr lang="pl-PL" dirty="0" smtClean="0"/>
              <a:t>W przypadku zmiany warunków lokalowych i technicznych uniemożliwiającej wykonywanie pracy zdalnej pracownik informuje o tym niezwłocznie pracodawcę. W takim przypadku pracodawca niezwłocznie cofa polecenie wykonywania pracy zdalnej.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Obowiązek uwzględnienia wniosku </a:t>
            </a:r>
            <a:r>
              <a:rPr lang="pl-PL" b="1" dirty="0" smtClean="0"/>
              <a:t>pracownika „uprzywilejowanego” </a:t>
            </a:r>
            <a:r>
              <a:rPr lang="pl-PL" b="1" dirty="0" smtClean="0"/>
              <a:t>(art. 67</a:t>
            </a:r>
            <a:r>
              <a:rPr lang="pl-PL" b="1" baseline="30000" dirty="0" smtClean="0"/>
              <a:t>19</a:t>
            </a:r>
            <a:r>
              <a:rPr lang="pl-PL" b="1" dirty="0" smtClean="0"/>
              <a:t> § 6-7 </a:t>
            </a:r>
            <a:r>
              <a:rPr lang="pl-PL" b="1" dirty="0" err="1" smtClean="0"/>
              <a:t>k.p</a:t>
            </a:r>
            <a:r>
              <a:rPr lang="pl-PL" b="1" dirty="0" smtClean="0"/>
              <a:t>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o którym mowa w art. 142</a:t>
            </a:r>
            <a:r>
              <a:rPr lang="pl-PL" baseline="30000" dirty="0" smtClean="0"/>
              <a:t>1</a:t>
            </a:r>
            <a:r>
              <a:rPr lang="pl-PL" dirty="0" smtClean="0"/>
              <a:t> § 1 </a:t>
            </a:r>
            <a:r>
              <a:rPr lang="pl-PL" dirty="0" err="1" smtClean="0"/>
              <a:t>pkt</a:t>
            </a:r>
            <a:r>
              <a:rPr lang="pl-PL" dirty="0" smtClean="0"/>
              <a:t> 2 i 3, pracownicy w ciąży, pracownika wychowującego dziecko do ukończenia przez nie 4. roku życia, a także pracownika sprawującego opiekę nad innym członkiem najbliższej rodziny lub inną osobą pozostającą we wspólnym gospodarstwie domowym, posiadającymi orzeczenie o niepełnosprawności albo orzeczenie o znacznym stopniu niepełnosprawności,</a:t>
            </a:r>
          </a:p>
          <a:p>
            <a:pPr algn="just"/>
            <a:r>
              <a:rPr lang="pl-PL" dirty="0" smtClean="0"/>
              <a:t>chyba że nie jest to możliwe ze względu na </a:t>
            </a:r>
            <a:r>
              <a:rPr lang="pl-PL" b="1" dirty="0" smtClean="0"/>
              <a:t>organizację pracy lub rodzaj pracy</a:t>
            </a:r>
            <a:r>
              <a:rPr lang="pl-PL" dirty="0" smtClean="0"/>
              <a:t> wykonywanej przez pracownika. O przyczynie odmowy uwzględnienia wniosku pracodawca informuje pracownika w postaci papierowej lub elektronicznej w terminie </a:t>
            </a:r>
            <a:r>
              <a:rPr lang="pl-PL" b="1" dirty="0" smtClean="0"/>
              <a:t>7 dni roboczych </a:t>
            </a:r>
            <a:r>
              <a:rPr lang="pl-PL" dirty="0" smtClean="0"/>
              <a:t>od dnia złożenia wniosku przez pracownika.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Art. 142</a:t>
            </a:r>
            <a:r>
              <a:rPr lang="pl-PL" b="1" baseline="30000" dirty="0" smtClean="0"/>
              <a:t>1</a:t>
            </a:r>
            <a:r>
              <a:rPr lang="pl-PL" b="1" dirty="0" smtClean="0"/>
              <a:t> </a:t>
            </a:r>
            <a:r>
              <a:rPr lang="pl-PL" b="1" dirty="0" err="1" smtClean="0"/>
              <a:t>k.p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2) </a:t>
            </a:r>
            <a:r>
              <a:rPr lang="pl-PL" b="1" dirty="0" smtClean="0"/>
              <a:t>pracownika - rodzica dziecka posiadającego zaświadczenie</a:t>
            </a:r>
            <a:r>
              <a:rPr lang="pl-PL" dirty="0" smtClean="0"/>
              <a:t>, o którym mowa w art. 4 ust. 3 ustawy z dnia 4 listopada 2016 r. o wsparciu kobiet w ciąży i rodzin "Za życiem" (Dz. U. z 2020 r. poz. 1329),</a:t>
            </a:r>
          </a:p>
          <a:p>
            <a:pPr algn="just">
              <a:buNone/>
            </a:pPr>
            <a:r>
              <a:rPr lang="pl-PL" dirty="0" smtClean="0"/>
              <a:t>	3) </a:t>
            </a:r>
            <a:r>
              <a:rPr lang="pl-PL" b="1" dirty="0" smtClean="0"/>
              <a:t>pracownika - rodzica:</a:t>
            </a:r>
          </a:p>
          <a:p>
            <a:pPr algn="just"/>
            <a:r>
              <a:rPr lang="pl-PL" dirty="0" smtClean="0"/>
              <a:t>a)dziecka legitymującego się orzeczeniem o niepełnosprawności albo orzeczeniem o umiarkowanym lub znacznym stopniu niepełnosprawności określonym w przepisach o rehabilitacji zawodowej i społecznej oraz zatrudnianiu osób niepełnosprawnych oraz</a:t>
            </a:r>
          </a:p>
          <a:p>
            <a:pPr algn="just"/>
            <a:r>
              <a:rPr lang="pl-PL" dirty="0" smtClean="0"/>
              <a:t>b) dziecka posiadającego odpowiednio opinię o potrzebie wczesnego wspomagania rozwoju dziecka, orzeczenie o potrzebie kształcenia specjalnego lub orzeczenie o potrzebie zajęć rewalidacyjno-wychowawczych, o których mowa w przepisach ustawy z dnia 14 grudnia 2016 r. - Prawo oświatowe (Dz. U. z 2021 r. poz. 1082 oraz z 2022 r. poz. 655 i 1079)</a:t>
            </a:r>
          </a:p>
          <a:p>
            <a:pPr algn="just"/>
            <a:r>
              <a:rPr lang="pl-PL" dirty="0" smtClean="0"/>
              <a:t>stosuje się do pracowników, o których mowa w art. 142</a:t>
            </a:r>
            <a:r>
              <a:rPr lang="pl-PL" baseline="30000" dirty="0" smtClean="0"/>
              <a:t>1</a:t>
            </a:r>
            <a:r>
              <a:rPr lang="pl-PL" dirty="0" smtClean="0"/>
              <a:t> § 1 </a:t>
            </a:r>
            <a:r>
              <a:rPr lang="pl-PL" dirty="0" err="1" smtClean="0"/>
              <a:t>pkt</a:t>
            </a:r>
            <a:r>
              <a:rPr lang="pl-PL" dirty="0" smtClean="0"/>
              <a:t> 2 i 3, również po ukończeniu </a:t>
            </a:r>
            <a:r>
              <a:rPr lang="pl-PL" b="1" dirty="0" smtClean="0"/>
              <a:t>przez dziecko 18. roku życia.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Obowiązki informacyjne pracodawcy (art. 67</a:t>
            </a:r>
            <a:r>
              <a:rPr lang="pl-PL" b="1" baseline="30000" dirty="0" smtClean="0"/>
              <a:t>21</a:t>
            </a:r>
            <a:r>
              <a:rPr lang="pl-PL" b="1" dirty="0" smtClean="0"/>
              <a:t> </a:t>
            </a:r>
            <a:r>
              <a:rPr lang="pl-PL" b="1" dirty="0" err="1" smtClean="0"/>
              <a:t>k.p</a:t>
            </a:r>
            <a:r>
              <a:rPr lang="pl-PL" b="1" dirty="0" smtClean="0"/>
              <a:t>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l-PL" dirty="0" smtClean="0"/>
              <a:t>W przypadku wykonywania pracy zdalnej dobrowolnej przy zawieraniu umowy o pracę (na podstawie art. 67</a:t>
            </a:r>
            <a:r>
              <a:rPr lang="pl-PL" baseline="30000" dirty="0" smtClean="0"/>
              <a:t>19</a:t>
            </a:r>
            <a:r>
              <a:rPr lang="pl-PL" dirty="0" smtClean="0"/>
              <a:t> § 1 </a:t>
            </a:r>
            <a:r>
              <a:rPr lang="pl-PL" dirty="0" err="1" smtClean="0"/>
              <a:t>pkt</a:t>
            </a:r>
            <a:r>
              <a:rPr lang="pl-PL" dirty="0" smtClean="0"/>
              <a:t> 1) informacja, o której mowa w art. 29 § 3 </a:t>
            </a:r>
            <a:r>
              <a:rPr lang="pl-PL" dirty="0" err="1" smtClean="0"/>
              <a:t>k.p</a:t>
            </a:r>
            <a:r>
              <a:rPr lang="pl-PL" dirty="0" smtClean="0"/>
              <a:t>., obejmuje dodatkowo co najmniej: </a:t>
            </a:r>
          </a:p>
          <a:p>
            <a:pPr marL="514350" indent="-514350" algn="just">
              <a:buAutoNum type="arabicParenR"/>
            </a:pPr>
            <a:r>
              <a:rPr lang="pl-PL" dirty="0" smtClean="0"/>
              <a:t>określenie jednostki organizacyjnej pracodawcy, w której strukturze znajduje się stanowisko pracy pracownika wykonującego pracę zdalną; </a:t>
            </a:r>
          </a:p>
          <a:p>
            <a:pPr marL="514350" indent="-514350" algn="just">
              <a:buAutoNum type="arabicParenR"/>
            </a:pPr>
            <a:r>
              <a:rPr lang="pl-PL" dirty="0" smtClean="0"/>
              <a:t>wskazanie osoby lub organu, o których mowa w art. 3</a:t>
            </a:r>
            <a:r>
              <a:rPr lang="pl-PL" baseline="30000" dirty="0" smtClean="0"/>
              <a:t>1</a:t>
            </a:r>
            <a:r>
              <a:rPr lang="pl-PL" dirty="0" smtClean="0"/>
              <a:t>, odpowiedzialnych za współpracę z pracownikiem wykonującym pracę zdalną oraz upoważnionych do przeprowadzania kontroli w miejscu wykonywania pracy zdalnej. </a:t>
            </a:r>
          </a:p>
          <a:p>
            <a:pPr marL="514350" indent="-514350" algn="just">
              <a:buNone/>
            </a:pPr>
            <a:r>
              <a:rPr lang="pl-PL" dirty="0" smtClean="0"/>
              <a:t>W przypadku wykonywania pracy zdalnej dobrowolnej uzgadnianej w trakcie zatrudnienia na podstawie art. 67</a:t>
            </a:r>
            <a:r>
              <a:rPr lang="pl-PL" baseline="30000" dirty="0" smtClean="0"/>
              <a:t>19</a:t>
            </a:r>
            <a:r>
              <a:rPr lang="pl-PL" dirty="0" smtClean="0"/>
              <a:t> § 1 </a:t>
            </a:r>
            <a:r>
              <a:rPr lang="pl-PL" dirty="0" err="1" smtClean="0"/>
              <a:t>pkt</a:t>
            </a:r>
            <a:r>
              <a:rPr lang="pl-PL" dirty="0" smtClean="0"/>
              <a:t> 2) oraz pracy zdalnej z polecenia (§ 3) pracodawca przekazuje pracownikowi informacje określone w § 1, w postaci papierowej lub elektronicznej, najpóźniej w dniu rozpoczęcia przez niego wykonywania pracy zdalnej.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2021</Words>
  <Application>Microsoft Office PowerPoint</Application>
  <PresentationFormat>Niestandardowy</PresentationFormat>
  <Paragraphs>103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Motyw pakietu Office</vt:lpstr>
      <vt:lpstr>Nowe przepisy o pracy zdalnej</vt:lpstr>
      <vt:lpstr>Pojęcie pracy zdalnej (art. 6718 k.p.)</vt:lpstr>
      <vt:lpstr>Praca zdalna okazjonalna (art. 6733 k.p.)</vt:lpstr>
      <vt:lpstr>Wyłączenia dot. pracy zdalnej okazjonalnej</vt:lpstr>
      <vt:lpstr>Praca zdalna dobrowolna (art.6719§  1-2 k.p.) </vt:lpstr>
      <vt:lpstr>Praca zdalna z polecenia pracodawcy (art. 67 . § 3-5 k.p.) </vt:lpstr>
      <vt:lpstr>Obowiązek uwzględnienia wniosku pracownika „uprzywilejowanego” (art. 6719 § 6-7 k.p.)</vt:lpstr>
      <vt:lpstr>Art. 1421 k.p.</vt:lpstr>
      <vt:lpstr>Obowiązki informacyjne pracodawcy (art. 6721 k.p.)</vt:lpstr>
      <vt:lpstr>Zaprzestanie pracy zdalnej dobrowolnej (6722 k.p.)</vt:lpstr>
      <vt:lpstr>Negatywna przyczyna wypowiedzenia (art. 6723 k.p.)</vt:lpstr>
      <vt:lpstr>Porozumienie dot. pracy zdalnej (art. 6720 k.p.)</vt:lpstr>
      <vt:lpstr>Regulamin dot. pracy zdalnej (art. 6720 k.p.)</vt:lpstr>
      <vt:lpstr>Brak porozumienie lub regulaminu!</vt:lpstr>
      <vt:lpstr>Treść porozumienia/regulaminu dot. pracy zdalnej</vt:lpstr>
      <vt:lpstr>Koszty z art. 6724 § 3 k.p.</vt:lpstr>
      <vt:lpstr>Ekwiwalent z tytułu pracy zdalnej</vt:lpstr>
      <vt:lpstr>Ryczałt z tytułu pracy zdalnej</vt:lpstr>
      <vt:lpstr>Kontrola pracy zdalnej (art. 6728 k.p.)</vt:lpstr>
      <vt:lpstr>Kontrola pracy zdalnej</vt:lpstr>
      <vt:lpstr>Zakaz dyskryminacji (art. 6729 k.p.)</vt:lpstr>
      <vt:lpstr>Dostęp do pomieszczeń (art. 6730 k.p.)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Jażdżewski</dc:creator>
  <cp:lastModifiedBy>Ania</cp:lastModifiedBy>
  <cp:revision>13</cp:revision>
  <dcterms:created xsi:type="dcterms:W3CDTF">2022-11-30T07:00:57Z</dcterms:created>
  <dcterms:modified xsi:type="dcterms:W3CDTF">2023-03-08T16:59:16Z</dcterms:modified>
</cp:coreProperties>
</file>